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3200625" cx="288004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7">
          <p15:clr>
            <a:srgbClr val="A4A3A4"/>
          </p15:clr>
        </p15:guide>
        <p15:guide id="2" pos="9071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j9DukT/5FYl6xrM2Y8aGtFrPR3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7" orient="horz"/>
        <p:guide pos="90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8600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160880" y="13420305"/>
            <a:ext cx="24478668" cy="9259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319642" y="24480786"/>
            <a:ext cx="20161144" cy="110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399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2533"/>
              </a:spcBef>
              <a:spcAft>
                <a:spcPts val="0"/>
              </a:spcAft>
              <a:buClr>
                <a:schemeClr val="dk1"/>
              </a:buClr>
              <a:buSzPts val="12665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799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44977" y="11374771"/>
            <a:ext cx="28510473" cy="25922076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690032" y="16919828"/>
            <a:ext cx="36861919" cy="6480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7372595" y="10540898"/>
            <a:ext cx="36861919" cy="19238379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439175" y="10080573"/>
            <a:ext cx="25922076" cy="2851047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275166" y="27761258"/>
            <a:ext cx="24480784" cy="8580021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333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75166" y="18309267"/>
            <a:ext cx="24480784" cy="9451991"/>
          </a:xfrm>
          <a:prstGeom prst="rect">
            <a:avLst/>
          </a:prstGeom>
          <a:noFill/>
          <a:ln>
            <a:noFill/>
          </a:ln>
        </p:spPr>
        <p:txBody>
          <a:bodyPr anchorCtr="0" anchor="b" bIns="154300" lIns="308600" spcFirstLastPara="1" rIns="308600" wrap="square" tIns="1543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sz="2666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/>
            </a:lvl3pPr>
            <a:lvl4pPr indent="-228600" lvl="3" marL="18288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4pPr>
            <a:lvl5pPr indent="-228600" lvl="4" marL="22860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5pPr>
            <a:lvl6pPr indent="-228600" lvl="5" marL="2743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6pPr>
            <a:lvl7pPr indent="-228600" lvl="6" marL="32004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7pPr>
            <a:lvl8pPr indent="-228600" lvl="7" marL="3657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8pPr>
            <a:lvl9pPr indent="-228600" lvl="8" marL="41148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439175" y="10080573"/>
            <a:ext cx="12859449" cy="2851047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465645" lvl="0" marL="4572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/>
            </a:lvl1pPr>
            <a:lvl2pPr indent="-431800" lvl="1" marL="9144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/>
            </a:lvl2pPr>
            <a:lvl3pPr indent="-397891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/>
            </a:lvl3pPr>
            <a:lvl4pPr indent="-3810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4501801" y="10080573"/>
            <a:ext cx="12859449" cy="2851047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465645" lvl="0" marL="4572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/>
            </a:lvl1pPr>
            <a:lvl2pPr indent="-431800" lvl="1" marL="9144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/>
            </a:lvl2pPr>
            <a:lvl3pPr indent="-397891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/>
            </a:lvl3pPr>
            <a:lvl4pPr indent="-3810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439175" y="9669985"/>
            <a:ext cx="12726114" cy="4029689"/>
          </a:xfrm>
          <a:prstGeom prst="rect">
            <a:avLst/>
          </a:prstGeom>
          <a:noFill/>
          <a:ln>
            <a:noFill/>
          </a:ln>
        </p:spPr>
        <p:txBody>
          <a:bodyPr anchorCtr="0" anchor="b" bIns="154300" lIns="308600" spcFirstLastPara="1" rIns="308600" wrap="square" tIns="1543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1" sz="2666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4pPr>
            <a:lvl5pPr indent="-228600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5pPr>
            <a:lvl6pPr indent="-228600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6pPr>
            <a:lvl7pPr indent="-228600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7pPr>
            <a:lvl8pPr indent="-228600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8pPr>
            <a:lvl9pPr indent="-228600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439175" y="13699675"/>
            <a:ext cx="12726114" cy="24891372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397891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5pPr>
            <a:lvl6pPr indent="-364045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6pPr>
            <a:lvl7pPr indent="-364045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7pPr>
            <a:lvl8pPr indent="-364045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8pPr>
            <a:lvl9pPr indent="-364045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4630904" y="9669985"/>
            <a:ext cx="12730346" cy="4029689"/>
          </a:xfrm>
          <a:prstGeom prst="rect">
            <a:avLst/>
          </a:prstGeom>
          <a:noFill/>
          <a:ln>
            <a:noFill/>
          </a:ln>
        </p:spPr>
        <p:txBody>
          <a:bodyPr anchorCtr="0" anchor="b" bIns="154300" lIns="308600" spcFirstLastPara="1" rIns="308600" wrap="square" tIns="1543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1" sz="2666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4pPr>
            <a:lvl5pPr indent="-228600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5pPr>
            <a:lvl6pPr indent="-228600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6pPr>
            <a:lvl7pPr indent="-228600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7pPr>
            <a:lvl8pPr indent="-228600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8pPr>
            <a:lvl9pPr indent="-228600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4630904" y="13699675"/>
            <a:ext cx="12730346" cy="24891372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397891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5pPr>
            <a:lvl6pPr indent="-364045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6pPr>
            <a:lvl7pPr indent="-364045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7pPr>
            <a:lvl8pPr indent="-364045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8pPr>
            <a:lvl9pPr indent="-364045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439175" y="1720661"/>
            <a:ext cx="9475273" cy="7318627"/>
          </a:xfrm>
          <a:prstGeom prst="rect">
            <a:avLst/>
          </a:prstGeom>
          <a:noFill/>
          <a:ln>
            <a:noFill/>
          </a:ln>
        </p:spPr>
        <p:txBody>
          <a:bodyPr anchorCtr="0" anchor="b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1259425" y="1720662"/>
            <a:ext cx="16101825" cy="36870385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499491" lvl="0" marL="4572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6"/>
              <a:buFont typeface="Arial"/>
              <a:buChar char="•"/>
              <a:defRPr sz="4266"/>
            </a:lvl1pPr>
            <a:lvl2pPr indent="-465645" lvl="1" marL="9144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/>
            </a:lvl2pPr>
            <a:lvl3pPr indent="-431800" lvl="2" marL="1371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3pPr>
            <a:lvl4pPr indent="-397891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4pPr>
            <a:lvl5pPr indent="-397891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5pPr>
            <a:lvl6pPr indent="-397891" lvl="5" marL="2743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6pPr>
            <a:lvl7pPr indent="-397891" lvl="6" marL="3200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7pPr>
            <a:lvl8pPr indent="-397890" lvl="7" marL="3657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8pPr>
            <a:lvl9pPr indent="-397890" lvl="8" marL="4114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439175" y="9039287"/>
            <a:ext cx="9475273" cy="29551759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644529" y="30239601"/>
            <a:ext cx="17280678" cy="3570424"/>
          </a:xfrm>
          <a:prstGeom prst="rect">
            <a:avLst/>
          </a:prstGeom>
          <a:noFill/>
          <a:ln>
            <a:noFill/>
          </a:ln>
        </p:spPr>
        <p:txBody>
          <a:bodyPr anchorCtr="0" anchor="b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644529" y="3860375"/>
            <a:ext cx="17280678" cy="2591996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644529" y="33810024"/>
            <a:ext cx="17280678" cy="50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439175" y="1729128"/>
            <a:ext cx="25922076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6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439175" y="10080573"/>
            <a:ext cx="25922076" cy="2851047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-1142936" lvl="0" marL="457200" marR="0" rtl="0" algn="l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399"/>
              <a:buFont typeface="Arial"/>
              <a:buChar char="•"/>
              <a:defRPr b="0" i="0" sz="1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32827" lvl="1" marL="914400" marR="0" rtl="0" algn="l">
              <a:lnSpc>
                <a:spcPct val="100000"/>
              </a:lnSpc>
              <a:spcBef>
                <a:spcPts val="2533"/>
              </a:spcBef>
              <a:spcAft>
                <a:spcPts val="0"/>
              </a:spcAft>
              <a:buClr>
                <a:schemeClr val="dk1"/>
              </a:buClr>
              <a:buSzPts val="12665"/>
              <a:buFont typeface="Arial"/>
              <a:buChar char="–"/>
              <a:defRPr b="0" i="0" sz="12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14336" lvl="2" marL="1371600" marR="0" rtl="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799"/>
              <a:buFont typeface="Arial"/>
              <a:buChar char="•"/>
              <a:defRPr b="0" i="0" sz="107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4291" lvl="3" marL="18288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–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04291" lvl="4" marL="22860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04291" lvl="5" marL="27432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04291" lvl="6" marL="32004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04291" lvl="7" marL="36576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04291" lvl="8" marL="4114800" marR="0" rtl="0" algn="l">
              <a:lnSpc>
                <a:spcPct val="100000"/>
              </a:lnSpc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439175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9839300" y="39340264"/>
            <a:ext cx="9121828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20639458" y="39340264"/>
            <a:ext cx="6721792" cy="30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154300" lIns="308600" spcFirstLastPara="1" rIns="308600" wrap="square" tIns="1543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6"/>
              <a:buFont typeface="Arial"/>
              <a:buNone/>
              <a:defRPr b="0" i="0" sz="62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11.png"/><Relationship Id="rId10" Type="http://schemas.openxmlformats.org/officeDocument/2006/relationships/image" Target="../media/image16.png"/><Relationship Id="rId13" Type="http://schemas.openxmlformats.org/officeDocument/2006/relationships/image" Target="../media/image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5" Type="http://schemas.openxmlformats.org/officeDocument/2006/relationships/image" Target="../media/image5.png"/><Relationship Id="rId14" Type="http://schemas.openxmlformats.org/officeDocument/2006/relationships/image" Target="../media/image3.png"/><Relationship Id="rId17" Type="http://schemas.openxmlformats.org/officeDocument/2006/relationships/image" Target="../media/image6.png"/><Relationship Id="rId16" Type="http://schemas.openxmlformats.org/officeDocument/2006/relationships/image" Target="../media/image10.png"/><Relationship Id="rId5" Type="http://schemas.openxmlformats.org/officeDocument/2006/relationships/image" Target="../media/image2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2" y="-52864"/>
            <a:ext cx="28774945" cy="4317934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-36734" y="2703684"/>
            <a:ext cx="28800425" cy="666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pt-BR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Nelson dos Reis Gomes Souza; Nicolas Hayato Nitta; Karine A Cardoso Alves; Victor Camargo Natário.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30350" y="4982263"/>
            <a:ext cx="13487100" cy="5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 a equipe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Nossa equipe desenvolveu um site institucional para uma ONG, unindo tecnologia, design e solidariedade.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Back-end e Banco de Dados:</a:t>
            </a:r>
            <a:r>
              <a:rPr lang="pt-BR" sz="3000">
                <a:solidFill>
                  <a:schemeClr val="dk1"/>
                </a:solidFill>
              </a:rPr>
              <a:t> Focamos na </a:t>
            </a:r>
            <a:r>
              <a:rPr b="1" lang="pt-BR" sz="3000">
                <a:solidFill>
                  <a:schemeClr val="dk1"/>
                </a:solidFill>
              </a:rPr>
              <a:t>segurança, desempenho e organização lógica</a:t>
            </a:r>
            <a:r>
              <a:rPr lang="pt-BR" sz="3000">
                <a:solidFill>
                  <a:schemeClr val="dk1"/>
                </a:solidFill>
              </a:rPr>
              <a:t> para uma gestão de dados eficiente.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Design: </a:t>
            </a:r>
            <a:r>
              <a:rPr lang="pt-BR" sz="3000">
                <a:solidFill>
                  <a:schemeClr val="dk1"/>
                </a:solidFill>
              </a:rPr>
              <a:t>C</a:t>
            </a:r>
            <a:r>
              <a:rPr b="0" i="0" lang="pt-B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riou a identidade visual e a experiência do usuário, definindo cores, tipografia e layout alinhados à missão da instituição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chemeClr val="dk1"/>
                </a:solidFill>
              </a:rPr>
              <a:t>F</a:t>
            </a:r>
            <a:r>
              <a:rPr b="1" i="0" lang="pt-BR" sz="3000" u="none" cap="none" strike="noStrike">
                <a:solidFill>
                  <a:schemeClr val="dk1"/>
                </a:solidFill>
              </a:rPr>
              <a:t>ront-end</a:t>
            </a:r>
            <a:r>
              <a:rPr b="1" lang="pt-BR" sz="3000">
                <a:solidFill>
                  <a:schemeClr val="dk1"/>
                </a:solidFill>
              </a:rPr>
              <a:t>: </a:t>
            </a:r>
            <a:r>
              <a:rPr lang="pt-BR" sz="3000">
                <a:solidFill>
                  <a:schemeClr val="dk1"/>
                </a:solidFill>
              </a:rPr>
              <a:t>T</a:t>
            </a:r>
            <a:r>
              <a:rPr b="0" i="0" lang="pt-B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ransformou o design em páginas interativas e responsivas, proporcionando uma navegação intuitiva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-669350"/>
            <a:ext cx="184731" cy="1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99"/>
              <a:buFont typeface="Arial"/>
              <a:buNone/>
            </a:pPr>
            <a:r>
              <a:t/>
            </a:r>
            <a:endParaRPr b="0" i="0" sz="809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4378800" y="1312625"/>
            <a:ext cx="19646700" cy="16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300" lIns="308600" spcFirstLastPara="1" rIns="308600" wrap="square" tIns="1543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5866"/>
              <a:t>Site Institucional - Instito Alma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1495283" y="141550"/>
            <a:ext cx="258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b="1" i="0" lang="pt-BR" sz="79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de Tecnologia FECAP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128400" y="5169160"/>
            <a:ext cx="132849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a ser tratado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Fortalecer a </a:t>
            </a:r>
            <a:r>
              <a:rPr b="1" lang="pt-BR" sz="3000">
                <a:solidFill>
                  <a:schemeClr val="dk1"/>
                </a:solidFill>
              </a:rPr>
              <a:t>presença digital</a:t>
            </a:r>
            <a:r>
              <a:rPr lang="pt-BR" sz="3000">
                <a:solidFill>
                  <a:schemeClr val="dk1"/>
                </a:solidFill>
              </a:rPr>
              <a:t> da instituição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Criar um </a:t>
            </a:r>
            <a:r>
              <a:rPr b="1" lang="pt-BR" sz="3000">
                <a:solidFill>
                  <a:schemeClr val="dk1"/>
                </a:solidFill>
              </a:rPr>
              <a:t>site criativo, funcional e responsivo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pt-BR" sz="3000">
                <a:solidFill>
                  <a:schemeClr val="dk1"/>
                </a:solidFill>
              </a:rPr>
              <a:t>Comunicar com clareza</a:t>
            </a:r>
            <a:r>
              <a:rPr lang="pt-BR" sz="3000">
                <a:solidFill>
                  <a:schemeClr val="dk1"/>
                </a:solidFill>
              </a:rPr>
              <a:t> a missão e os valores sociais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Oferecer </a:t>
            </a:r>
            <a:r>
              <a:rPr b="1" lang="pt-BR" sz="3000">
                <a:solidFill>
                  <a:schemeClr val="dk1"/>
                </a:solidFill>
              </a:rPr>
              <a:t>acesso centralizado</a:t>
            </a:r>
            <a:r>
              <a:rPr lang="pt-BR" sz="3000">
                <a:solidFill>
                  <a:schemeClr val="dk1"/>
                </a:solidFill>
              </a:rPr>
              <a:t> às informações e ações do Instituto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Facilitar o </a:t>
            </a:r>
            <a:r>
              <a:rPr b="1" lang="pt-BR" sz="3000">
                <a:solidFill>
                  <a:schemeClr val="dk1"/>
                </a:solidFill>
              </a:rPr>
              <a:t>engajamento e a colaboração</a:t>
            </a:r>
            <a:r>
              <a:rPr lang="pt-BR" sz="3000">
                <a:solidFill>
                  <a:schemeClr val="dk1"/>
                </a:solidFill>
              </a:rPr>
              <a:t> com a sociedade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Promover </a:t>
            </a:r>
            <a:r>
              <a:rPr b="1" lang="pt-BR" sz="3000">
                <a:solidFill>
                  <a:schemeClr val="dk1"/>
                </a:solidFill>
              </a:rPr>
              <a:t>transparência</a:t>
            </a:r>
            <a:r>
              <a:rPr lang="pt-BR" sz="3000">
                <a:solidFill>
                  <a:schemeClr val="dk1"/>
                </a:solidFill>
              </a:rPr>
              <a:t> e </a:t>
            </a:r>
            <a:r>
              <a:rPr b="1" lang="pt-BR" sz="3000">
                <a:solidFill>
                  <a:schemeClr val="dk1"/>
                </a:solidFill>
              </a:rPr>
              <a:t>ampliar o impacto social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14503" y="34114918"/>
            <a:ext cx="13318800" cy="6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Solução Proposta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Foco</a:t>
            </a:r>
            <a:r>
              <a:rPr lang="pt-BR" sz="3000">
                <a:solidFill>
                  <a:schemeClr val="dk1"/>
                </a:solidFill>
              </a:rPr>
              <a:t>:Desenvolvimento de um </a:t>
            </a:r>
            <a:r>
              <a:rPr b="1" lang="pt-BR" sz="3000">
                <a:solidFill>
                  <a:schemeClr val="dk1"/>
                </a:solidFill>
              </a:rPr>
              <a:t>site institucional</a:t>
            </a:r>
            <a:r>
              <a:rPr lang="pt-BR" sz="3000">
                <a:solidFill>
                  <a:schemeClr val="dk1"/>
                </a:solidFill>
              </a:rPr>
              <a:t> moderno, dinâmico e responsivo para o Instituto Alma.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Propósito:</a:t>
            </a:r>
            <a:r>
              <a:rPr lang="pt-BR" sz="3000">
                <a:solidFill>
                  <a:schemeClr val="dk1"/>
                </a:solidFill>
              </a:rPr>
              <a:t> Traduzir a identidade e o propósito social da ONG de forma clara e inspiradora.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Conteúdo Principal:</a:t>
            </a:r>
            <a:r>
              <a:rPr lang="pt-BR" sz="3000">
                <a:solidFill>
                  <a:schemeClr val="dk1"/>
                </a:solidFill>
              </a:rPr>
              <a:t> Reúne informações essenciais (missão, projetos, resultados e colaboração) em estrutura intuitiva.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Impacto:</a:t>
            </a:r>
            <a:r>
              <a:rPr lang="pt-BR" sz="3000">
                <a:solidFill>
                  <a:schemeClr val="dk1"/>
                </a:solidFill>
              </a:rPr>
              <a:t> Design criativo e humanizado que promove </a:t>
            </a:r>
            <a:r>
              <a:rPr b="1" lang="pt-BR" sz="3000">
                <a:solidFill>
                  <a:schemeClr val="dk1"/>
                </a:solidFill>
              </a:rPr>
              <a:t>engajamento, transparência e credibilidade</a:t>
            </a:r>
            <a:r>
              <a:rPr lang="pt-BR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</a:rPr>
              <a:t>Diferenciais:</a:t>
            </a:r>
            <a:r>
              <a:rPr lang="pt-BR" sz="3000">
                <a:solidFill>
                  <a:schemeClr val="dk1"/>
                </a:solidFill>
              </a:rPr>
              <a:t> </a:t>
            </a:r>
            <a:r>
              <a:rPr b="1" lang="pt-BR" sz="3000">
                <a:solidFill>
                  <a:schemeClr val="dk1"/>
                </a:solidFill>
              </a:rPr>
              <a:t>Otimizado</a:t>
            </a:r>
            <a:r>
              <a:rPr lang="pt-BR" sz="3000">
                <a:solidFill>
                  <a:schemeClr val="dk1"/>
                </a:solidFill>
              </a:rPr>
              <a:t> para todos os dispositivos, acessível e integrado a redes sociais para </a:t>
            </a:r>
            <a:r>
              <a:rPr b="1" lang="pt-BR" sz="3000">
                <a:solidFill>
                  <a:schemeClr val="dk1"/>
                </a:solidFill>
              </a:rPr>
              <a:t>ampliar o alcance</a:t>
            </a:r>
            <a:r>
              <a:rPr lang="pt-BR" sz="3000">
                <a:solidFill>
                  <a:schemeClr val="dk1"/>
                </a:solidFill>
              </a:rPr>
              <a:t>.</a:t>
            </a:r>
            <a:endParaRPr b="0" i="0" sz="24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60524" y="3068613"/>
            <a:ext cx="276399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1" i="0" lang="pt-BR" sz="266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Professores: Eduardo Savino Gomes; Francisco  de Souza Escob</a:t>
            </a:r>
            <a:r>
              <a:rPr b="1" lang="pt-BR" sz="2666">
                <a:solidFill>
                  <a:schemeClr val="dk2"/>
                </a:solidFill>
              </a:rPr>
              <a:t>ar;J</a:t>
            </a:r>
            <a:r>
              <a:rPr b="1" lang="pt-BR" sz="2666">
                <a:solidFill>
                  <a:schemeClr val="dk1"/>
                </a:solidFill>
              </a:rPr>
              <a:t>osé Carlos Buesso Junior; </a:t>
            </a:r>
            <a:r>
              <a:rPr b="1" i="0" lang="pt-BR" sz="266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Ronaldo Araujo Pinto; Victor </a:t>
            </a:r>
            <a:r>
              <a:rPr b="1" lang="pt-BR" sz="2666">
                <a:solidFill>
                  <a:schemeClr val="dk2"/>
                </a:solidFill>
              </a:rPr>
              <a:t>Bruno A Rosetti de Queiroz</a:t>
            </a:r>
            <a:r>
              <a:rPr b="1" i="0" lang="pt-BR" sz="266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5866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4649634" y="33912868"/>
            <a:ext cx="13318800" cy="7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Futuro do projeto</a:t>
            </a:r>
            <a:endParaRPr b="1" sz="3600">
              <a:solidFill>
                <a:schemeClr val="dk1"/>
              </a:solidFill>
            </a:endParaRPr>
          </a:p>
          <a:p>
            <a:pPr indent="-4064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pt-BR" sz="2800">
                <a:solidFill>
                  <a:schemeClr val="dk1"/>
                </a:solidFill>
              </a:rPr>
              <a:t>I</a:t>
            </a:r>
            <a:r>
              <a:rPr lang="pt-BR" sz="3000">
                <a:solidFill>
                  <a:schemeClr val="dk1"/>
                </a:solidFill>
              </a:rPr>
              <a:t>nclusão de </a:t>
            </a:r>
            <a:r>
              <a:rPr b="1" lang="pt-BR" sz="3000">
                <a:solidFill>
                  <a:schemeClr val="dk1"/>
                </a:solidFill>
              </a:rPr>
              <a:t>recursos multimídia</a:t>
            </a:r>
            <a:r>
              <a:rPr lang="pt-BR" sz="3000">
                <a:solidFill>
                  <a:schemeClr val="dk1"/>
                </a:solidFill>
              </a:rPr>
              <a:t> (vídeos, galerias interativas, depoimentos)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pt-BR" sz="3000">
                <a:solidFill>
                  <a:schemeClr val="dk1"/>
                </a:solidFill>
              </a:rPr>
              <a:t>Ferramentas de acessibilidade</a:t>
            </a:r>
            <a:r>
              <a:rPr lang="pt-BR" sz="3000">
                <a:solidFill>
                  <a:schemeClr val="dk1"/>
                </a:solidFill>
              </a:rPr>
              <a:t> para navegação inclusiva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pt-BR" sz="3000">
                <a:solidFill>
                  <a:schemeClr val="dk1"/>
                </a:solidFill>
              </a:rPr>
              <a:t>Histórias de impacto</a:t>
            </a:r>
            <a:r>
              <a:rPr lang="pt-BR" sz="3000">
                <a:solidFill>
                  <a:schemeClr val="dk1"/>
                </a:solidFill>
              </a:rPr>
              <a:t> e experiências inspiradora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pt-BR" sz="3000">
                <a:solidFill>
                  <a:schemeClr val="dk1"/>
                </a:solidFill>
              </a:rPr>
              <a:t>Criação de um </a:t>
            </a:r>
            <a:r>
              <a:rPr b="1" lang="pt-BR" sz="3000">
                <a:solidFill>
                  <a:schemeClr val="dk1"/>
                </a:solidFill>
              </a:rPr>
              <a:t>Blog</a:t>
            </a:r>
            <a:r>
              <a:rPr lang="pt-BR" sz="3000">
                <a:solidFill>
                  <a:schemeClr val="dk1"/>
                </a:solidFill>
              </a:rPr>
              <a:t> (notícias e artigos), recursos multimídia (vídeos e galerias) e histórias de impacto.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pt-BR" sz="3000">
                <a:solidFill>
                  <a:schemeClr val="dk1"/>
                </a:solidFill>
              </a:rPr>
              <a:t>Compromisso:</a:t>
            </a:r>
            <a:r>
              <a:rPr lang="pt-BR" sz="3000">
                <a:solidFill>
                  <a:schemeClr val="dk1"/>
                </a:solidFill>
              </a:rPr>
              <a:t> Implementação de ferramentas avançadas de </a:t>
            </a:r>
            <a:r>
              <a:rPr b="1" lang="pt-BR" sz="3000">
                <a:solidFill>
                  <a:schemeClr val="dk1"/>
                </a:solidFill>
              </a:rPr>
              <a:t>acessibilidade</a:t>
            </a:r>
            <a:r>
              <a:rPr lang="pt-BR" sz="3000">
                <a:solidFill>
                  <a:schemeClr val="dk1"/>
                </a:solidFill>
              </a:rPr>
              <a:t> e campanhas digitais temáticas.</a:t>
            </a:r>
            <a:endParaRPr sz="3000">
              <a:solidFill>
                <a:schemeClr val="dk1"/>
              </a:solidFill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pt-BR" sz="3000">
                <a:solidFill>
                  <a:schemeClr val="dk1"/>
                </a:solidFill>
              </a:rPr>
              <a:t>Objetivo:</a:t>
            </a:r>
            <a:r>
              <a:rPr lang="pt-BR" sz="3000">
                <a:solidFill>
                  <a:schemeClr val="dk1"/>
                </a:solidFill>
              </a:rPr>
              <a:t> Reforçar a </a:t>
            </a:r>
            <a:r>
              <a:rPr b="1" lang="pt-BR" sz="3000">
                <a:solidFill>
                  <a:schemeClr val="dk1"/>
                </a:solidFill>
              </a:rPr>
              <a:t>transparência, o engajamento social</a:t>
            </a:r>
            <a:r>
              <a:rPr lang="pt-BR" sz="3000">
                <a:solidFill>
                  <a:schemeClr val="dk1"/>
                </a:solidFill>
              </a:rPr>
              <a:t> e o desenvolvimento humano do Instituto Alma</a:t>
            </a:r>
            <a:r>
              <a:rPr lang="pt-BR" sz="2700">
                <a:solidFill>
                  <a:schemeClr val="dk1"/>
                </a:solidFill>
              </a:rPr>
              <a:t>.</a:t>
            </a:r>
            <a:endParaRPr b="0" i="0" sz="28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7965806" y="10947998"/>
            <a:ext cx="12868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6"/>
              <a:buFont typeface="Arial"/>
              <a:buNone/>
            </a:pPr>
            <a:r>
              <a:rPr b="1" i="0" lang="pt-BR" sz="58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Imagens e ferramentas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pt-BR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26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ntendo óculos&#10;&#10;O conteúdo gerado por IA pode estar incorreto." id="100" name="Google Shape;10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2" y="40356014"/>
            <a:ext cx="3095947" cy="3115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óculos, caneca&#10;&#10;O conteúdo gerado por IA pode estar incorreto."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01752" y="40382747"/>
            <a:ext cx="3095945" cy="310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68916" y="31997836"/>
            <a:ext cx="1338701" cy="133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6009" y="32011859"/>
            <a:ext cx="1338700" cy="133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3788" y="20036932"/>
            <a:ext cx="12870000" cy="65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8040" y="12310603"/>
            <a:ext cx="12868799" cy="72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73725" y="12168416"/>
            <a:ext cx="12792075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2638" y="27062698"/>
            <a:ext cx="12870000" cy="6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913613" y="19985693"/>
            <a:ext cx="12790802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13">
            <a:alphaModFix/>
          </a:blip>
          <a:srcRect b="0" l="0" r="11574" t="0"/>
          <a:stretch/>
        </p:blipFill>
        <p:spPr>
          <a:xfrm>
            <a:off x="14180920" y="31746898"/>
            <a:ext cx="1689600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860655" y="32017373"/>
            <a:ext cx="1055284" cy="1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69918" y="32032970"/>
            <a:ext cx="1338700" cy="1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257882" y="32027081"/>
            <a:ext cx="1522350" cy="1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184273" y="31895934"/>
            <a:ext cx="1522350" cy="1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790257" y="32012312"/>
            <a:ext cx="1338700" cy="13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363219" y="32059084"/>
            <a:ext cx="2312400" cy="11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4873725" y="25986550"/>
            <a:ext cx="12884400" cy="56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2006-11-04T15:46:42Z</dcterms:created>
  <dc:creator>Jr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